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5" r:id="rId2"/>
    <p:sldId id="324" r:id="rId3"/>
    <p:sldId id="340" r:id="rId4"/>
    <p:sldId id="326" r:id="rId5"/>
    <p:sldId id="342" r:id="rId6"/>
    <p:sldId id="337" r:id="rId7"/>
    <p:sldId id="338" r:id="rId8"/>
    <p:sldId id="339" r:id="rId9"/>
    <p:sldId id="343" r:id="rId10"/>
    <p:sldId id="346" r:id="rId11"/>
    <p:sldId id="345" r:id="rId12"/>
    <p:sldId id="325" r:id="rId13"/>
    <p:sldId id="333" r:id="rId14"/>
    <p:sldId id="331" r:id="rId15"/>
    <p:sldId id="347" r:id="rId16"/>
    <p:sldId id="330" r:id="rId17"/>
    <p:sldId id="348" r:id="rId18"/>
    <p:sldId id="336" r:id="rId19"/>
    <p:sldId id="34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454FA-7088-4E4E-B6B7-89B11F7BC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69F4DB-069B-4558-A84D-867E827D8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D349C6-7E5B-4606-99F5-CECF5CBC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E6DE76-D684-4050-BE1B-42F4B7A9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D5B7D1-BA81-4003-A49E-917664CC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57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0AE20-ED6C-4DDD-99A7-9E10FE91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D14568-84CA-4C1D-8A1B-873CA5910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B0AF36-DD0A-473B-9762-FD580E7F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5CA19C-63F7-470D-B9FA-03D0D801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A6FDF6-BEF2-4446-9E74-0A9F7887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43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2445D6-A1B2-452C-A494-70C79C0D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5EA218-5BB2-4B2C-AB64-145ECBDC9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558E2F-0016-47C5-9B8B-BBC6ABAA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DB7CFE-0902-4280-A2BE-BA60CEB3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F9DD61-2FB9-4F9A-8ED1-AA29548F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54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082D8-7F0E-4147-952A-1D73859BB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CAEC1E-2A90-4F1D-8523-0F07E207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EC6B37-A4B2-4F15-84AD-AE870735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E04BC9-2987-477F-9BCE-E0B8EDD2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3AFF62-718D-4A34-93D9-615832A5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5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4B85E-8253-4C50-B0B5-4278F0F2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420F56-D1CB-481E-AFE1-E8CF8C7FE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CDF97C-FD3E-4AF2-9757-507E75A6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AF7158-709E-4E00-9896-ADD76E68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9EB3A5-2C6E-424A-BCE0-707BA9C4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37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6ED21-B7FE-4ABF-BE1E-C2890059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1EA814-8D23-4D58-A4E2-84956626B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E972B9-890C-4626-881D-2C6473FCA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2534DB-74B7-4005-A3D6-AEBA90FD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73C2C5-19E7-4047-86DF-4595A9BE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41634A-053E-4FB7-A216-6AA70136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77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A3FE-D417-40EE-9724-35CF4B44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04C77B-3608-4EC5-9CD7-9698FCFA2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2C1BC2-E42E-4900-9C00-29F6116E4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24C21EA-F3CB-44AD-A238-647A0ABC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60E1DF-8B79-4891-9DC0-4D1170A63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5503AB-523A-45A9-8446-5DAC282C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79AB399-509F-4BBB-B168-6034D3A4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A9B34A-052E-4A65-8F4B-092D3985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1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546F2-8D6B-4596-AA4E-6664B259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4037076-B686-455F-8750-5E3070AD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537D2C-A051-4CA4-9376-8696A6A0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BA3FD8-57DA-4530-A67E-CDE163C9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83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91E5735-C365-49FE-BEA5-B081AE41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5E0D7D6-B172-49D4-8C69-2AAB4ACE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70F7C1-8F4E-4D04-9F9E-F3C9426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45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3887A-10F2-4D80-80F4-0A20AA611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D996C2-02B6-4ADF-AB4D-6F8CC8052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CCB221-DCAB-4F30-B4A1-79A8B88DA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40F3845-BC3F-4DF6-958C-676B1B70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0C0D14-5D40-4CE9-87C7-44009366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A78060-289A-4054-8891-2D33AEEA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98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D5057-86D1-4352-B400-BF272655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276716A-217C-4BB0-9C93-8A050828D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560158-623B-4AAE-93B2-CB80C42C6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86D590-EAB2-4205-86A6-6E0D5812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9F541C-1F56-44E5-9FC2-D139052D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332A00-9FB8-46FD-9391-7FEA66CB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5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24D7D8F-03D6-4466-8940-82FB76B48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A0FD9A-4C9D-43FB-BA09-2853458A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1EE324-D855-4932-B5F6-964FA4CAA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BF6E-4FCC-4F66-BE17-FA8474AFC603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305908-D89A-4F17-9AF3-B9D974172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189D7-8BEE-4C24-976E-095E98D04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80BA2-F052-495D-9742-8140FAE96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46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763AA6-86BF-49C0-BCAF-49D8AA97E1CC}"/>
              </a:ext>
            </a:extLst>
          </p:cNvPr>
          <p:cNvSpPr txBox="1"/>
          <p:nvPr/>
        </p:nvSpPr>
        <p:spPr>
          <a:xfrm>
            <a:off x="1114425" y="835363"/>
            <a:ext cx="98107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Aviturismo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 Porto Said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Fomento a pequenos negócios de apoio ao turismo de observação de aves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4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+mn-cs"/>
              </a:rPr>
              <a:t>Outubro a dezembro 2022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ner Hand ITC" panose="0307050203050202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72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3E86717-44AD-412A-A64C-F5F053571B5C}"/>
              </a:ext>
            </a:extLst>
          </p:cNvPr>
          <p:cNvSpPr txBox="1"/>
          <p:nvPr/>
        </p:nvSpPr>
        <p:spPr>
          <a:xfrm>
            <a:off x="2032958" y="743823"/>
            <a:ext cx="7850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Identificando talentos e negócios em potencial : artesanato e culinária local </a:t>
            </a:r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9443C6-C8A5-4A30-BF9A-9795862FD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9" y="2682814"/>
            <a:ext cx="4336212" cy="32521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44B533-E119-493C-A57D-641A2193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154">
            <a:off x="8113053" y="2026130"/>
            <a:ext cx="3223584" cy="42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0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2F3FCCC-2F4A-4749-9F44-37722BEF982E}"/>
              </a:ext>
            </a:extLst>
          </p:cNvPr>
          <p:cNvSpPr txBox="1"/>
          <p:nvPr/>
        </p:nvSpPr>
        <p:spPr>
          <a:xfrm flipH="1">
            <a:off x="3250000" y="1987061"/>
            <a:ext cx="5434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PAISAGENS , AVES E  PESCADORES DE </a:t>
            </a:r>
          </a:p>
          <a:p>
            <a:pPr algn="ctr"/>
            <a:r>
              <a:rPr lang="pt-BR" sz="4800" dirty="0"/>
              <a:t>PORTO SAID </a:t>
            </a:r>
          </a:p>
        </p:txBody>
      </p:sp>
    </p:spTree>
    <p:extLst>
      <p:ext uri="{BB962C8B-B14F-4D97-AF65-F5344CB8AC3E}">
        <p14:creationId xmlns:p14="http://schemas.microsoft.com/office/powerpoint/2010/main" val="620545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9C973F-56F8-4449-926C-10764C2F6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51" y="0"/>
            <a:ext cx="9144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2B9A085-CBCB-4653-8986-7BF79B29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67"/>
            <a:ext cx="1972961" cy="14806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F3A3F41-1730-4B45-81A9-43B5DFDA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298" y="5456805"/>
            <a:ext cx="1868261" cy="14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A479720-A262-470A-8FB8-963FD0F77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" y="2424022"/>
            <a:ext cx="5911970" cy="44339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8E9811-9F9A-498C-A312-3CD7A7BB9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26" y="0"/>
            <a:ext cx="6251274" cy="46884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8B4C21D-05E3-4F2F-A880-0443B1B7E989}"/>
              </a:ext>
            </a:extLst>
          </p:cNvPr>
          <p:cNvSpPr txBox="1"/>
          <p:nvPr/>
        </p:nvSpPr>
        <p:spPr>
          <a:xfrm>
            <a:off x="685237" y="651468"/>
            <a:ext cx="3973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A Vida à beira d’água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5856E7-1ECE-45EA-AD12-F0731E60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0" y="4852987"/>
            <a:ext cx="2914650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CD4527-42EF-4A1D-B711-EC16B647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EBAC290-27DD-4ACE-AB0A-DBCD37740C09}"/>
              </a:ext>
            </a:extLst>
          </p:cNvPr>
          <p:cNvSpPr txBox="1"/>
          <p:nvPr/>
        </p:nvSpPr>
        <p:spPr>
          <a:xfrm>
            <a:off x="357809" y="980524"/>
            <a:ext cx="2690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prstClr val="black"/>
                </a:solidFill>
              </a:rPr>
              <a:t>Tapicurus</a:t>
            </a:r>
            <a:r>
              <a:rPr lang="pt-BR" sz="2800" dirty="0">
                <a:solidFill>
                  <a:prstClr val="black"/>
                </a:solidFill>
                <a:latin typeface="Viner Hand ITC" panose="03070502030502020203" pitchFamily="66" charset="0"/>
              </a:rPr>
              <a:t>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ner Hand ITC" panose="0307050203050202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1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EBAC290-27DD-4ACE-AB0A-DBCD37740C09}"/>
              </a:ext>
            </a:extLst>
          </p:cNvPr>
          <p:cNvSpPr txBox="1"/>
          <p:nvPr/>
        </p:nvSpPr>
        <p:spPr>
          <a:xfrm>
            <a:off x="463303" y="982322"/>
            <a:ext cx="22036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prstClr val="black"/>
                </a:solidFill>
              </a:rPr>
              <a:t>Cabeça-seca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ner Hand ITC" panose="03070502030502020203" pitchFamily="66" charset="0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8D50F3-4BF8-484C-9007-9A0B6B23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3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97E8A3-31AD-4428-81E2-6DC5810C4AF0}"/>
              </a:ext>
            </a:extLst>
          </p:cNvPr>
          <p:cNvSpPr txBox="1"/>
          <p:nvPr/>
        </p:nvSpPr>
        <p:spPr>
          <a:xfrm>
            <a:off x="198783" y="780295"/>
            <a:ext cx="28492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black"/>
                </a:solidFill>
              </a:rPr>
              <a:t>D</a:t>
            </a:r>
            <a:r>
              <a:rPr kumimoji="0" lang="pt-B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iversidade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abundancia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380728-0619-477C-AE19-CDDA6DD69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8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0BC881-3151-4BB1-AD13-456875F721C4}"/>
              </a:ext>
            </a:extLst>
          </p:cNvPr>
          <p:cNvSpPr txBox="1"/>
          <p:nvPr/>
        </p:nvSpPr>
        <p:spPr>
          <a:xfrm>
            <a:off x="914401" y="514350"/>
            <a:ext cx="1025842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i="0" dirty="0">
                <a:effectLst/>
              </a:rPr>
              <a:t>Resultados:</a:t>
            </a:r>
          </a:p>
          <a:p>
            <a:pPr algn="just"/>
            <a:endParaRPr lang="pt-BR" sz="2400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b="0" i="0" dirty="0">
                <a:effectLst/>
              </a:rPr>
              <a:t>Realização de curso de capacitação abordando : identificação de espécies de aves e alinhamento de nomes, identificação de definição de </a:t>
            </a:r>
            <a:r>
              <a:rPr lang="pt-BR" sz="2400" dirty="0"/>
              <a:t>roteiro formação de preços dos produtos  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sz="2400" dirty="0"/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dirty="0"/>
              <a:t>Vivencias ´praticas de atendimento ao aviturista (Turista observador de aves ou “Birdwatcher”</a:t>
            </a:r>
          </a:p>
          <a:p>
            <a:pPr algn="just" fontAlgn="base"/>
            <a:endParaRPr lang="pt-BR" sz="2400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b="0" i="0" dirty="0">
                <a:effectLst/>
              </a:rPr>
              <a:t>Desenvolvimento e impressão de cartilha com conteúdo do curso</a:t>
            </a:r>
          </a:p>
          <a:p>
            <a:pPr algn="just" fontAlgn="base"/>
            <a:endParaRPr lang="pt-BR" sz="2400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b="0" i="0" dirty="0">
                <a:effectLst/>
              </a:rPr>
              <a:t>Desenvolvimento de catálogo de aves mais frequentes  (para uso dos guias e como estímulo ao turista);</a:t>
            </a:r>
          </a:p>
          <a:p>
            <a:pPr algn="just" fontAlgn="base"/>
            <a:endParaRPr lang="pt-BR" sz="2400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400" b="0" i="0" dirty="0">
                <a:effectLst/>
              </a:rPr>
              <a:t>Abertura de comunicação com guias turísticos com atuação no segmento Ecoturismo e com </a:t>
            </a:r>
            <a:r>
              <a:rPr lang="pt-BR" sz="2400" dirty="0"/>
              <a:t>g</a:t>
            </a:r>
            <a:r>
              <a:rPr lang="pt-BR" sz="2400" b="0" i="0" dirty="0">
                <a:effectLst/>
              </a:rPr>
              <a:t>uias de Birdwatching</a:t>
            </a:r>
          </a:p>
        </p:txBody>
      </p:sp>
    </p:spTree>
    <p:extLst>
      <p:ext uri="{BB962C8B-B14F-4D97-AF65-F5344CB8AC3E}">
        <p14:creationId xmlns:p14="http://schemas.microsoft.com/office/powerpoint/2010/main" val="359191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2F3FCCC-2F4A-4749-9F44-37722BEF982E}"/>
              </a:ext>
            </a:extLst>
          </p:cNvPr>
          <p:cNvSpPr txBox="1"/>
          <p:nvPr/>
        </p:nvSpPr>
        <p:spPr>
          <a:xfrm flipH="1">
            <a:off x="2105025" y="735955"/>
            <a:ext cx="88186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Mapeando demanda</a:t>
            </a:r>
            <a:r>
              <a:rPr lang="pt-BR" sz="2800" b="1" dirty="0">
                <a:latin typeface="Viner Hand ITC" panose="03070502030502020203" pitchFamily="66" charset="0"/>
              </a:rPr>
              <a:t>s:</a:t>
            </a:r>
          </a:p>
          <a:p>
            <a:endParaRPr lang="pt-BR" sz="4400" b="1" dirty="0">
              <a:latin typeface="Viner Hand ITC" panose="03070502030502020203" pitchFamily="66" charset="0"/>
            </a:endParaRPr>
          </a:p>
          <a:p>
            <a:r>
              <a:rPr lang="pt-BR" sz="3200" dirty="0"/>
              <a:t>-</a:t>
            </a:r>
            <a:r>
              <a:rPr lang="pt-BR" sz="2400" dirty="0"/>
              <a:t>Continuidade desse projeto em 2023</a:t>
            </a:r>
            <a:endParaRPr lang="pt-BR" sz="2800" dirty="0"/>
          </a:p>
          <a:p>
            <a:endParaRPr lang="pt-BR" sz="2400" dirty="0">
              <a:latin typeface="Viner Hand ITC" panose="03070502030502020203" pitchFamily="66" charset="0"/>
            </a:endParaRPr>
          </a:p>
          <a:p>
            <a:r>
              <a:rPr lang="pt-BR" sz="2400" dirty="0">
                <a:latin typeface="Viner Hand ITC" panose="03070502030502020203" pitchFamily="66" charset="0"/>
              </a:rPr>
              <a:t>-</a:t>
            </a:r>
            <a:r>
              <a:rPr lang="pt-BR" sz="2400" dirty="0"/>
              <a:t>Coletes salva vidas em quantidade suficiente (20)</a:t>
            </a:r>
          </a:p>
          <a:p>
            <a:r>
              <a:rPr lang="pt-BR" sz="2400" dirty="0"/>
              <a:t> </a:t>
            </a:r>
          </a:p>
          <a:p>
            <a:r>
              <a:rPr lang="pt-BR" sz="2400" dirty="0"/>
              <a:t>-Legalização da habilitação para pilotagem de embarcações</a:t>
            </a:r>
          </a:p>
          <a:p>
            <a:endParaRPr lang="pt-BR" sz="2400" dirty="0"/>
          </a:p>
          <a:p>
            <a:r>
              <a:rPr lang="pt-BR" sz="2400" dirty="0"/>
              <a:t>-Algumas adequações do espaço para receber o turista</a:t>
            </a:r>
          </a:p>
          <a:p>
            <a:endParaRPr lang="pt-BR" sz="2400" dirty="0"/>
          </a:p>
          <a:p>
            <a:r>
              <a:rPr lang="pt-BR" sz="2400" dirty="0"/>
              <a:t>-Produção de Material de divulgação e marketing</a:t>
            </a:r>
          </a:p>
        </p:txBody>
      </p:sp>
    </p:spTree>
    <p:extLst>
      <p:ext uri="{BB962C8B-B14F-4D97-AF65-F5344CB8AC3E}">
        <p14:creationId xmlns:p14="http://schemas.microsoft.com/office/powerpoint/2010/main" val="447853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67B350-5150-483F-BFBD-D8968A915EBC}"/>
              </a:ext>
            </a:extLst>
          </p:cNvPr>
          <p:cNvSpPr txBox="1"/>
          <p:nvPr/>
        </p:nvSpPr>
        <p:spPr>
          <a:xfrm>
            <a:off x="571500" y="862935"/>
            <a:ext cx="103155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ECOASTRO</a:t>
            </a:r>
            <a:r>
              <a:rPr lang="pt-BR" sz="4000" dirty="0"/>
              <a:t> -</a:t>
            </a:r>
            <a:r>
              <a:rPr lang="pt-BR" sz="3600" dirty="0"/>
              <a:t> </a:t>
            </a:r>
            <a:r>
              <a:rPr lang="pt-BR" sz="3200" dirty="0"/>
              <a:t>treinamento e desenvolvimento profissional  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Secretaria Adjunta de Turismo de Botucatu - SP</a:t>
            </a:r>
            <a:endParaRPr lang="pt-BR" sz="3600" dirty="0"/>
          </a:p>
          <a:p>
            <a:pPr algn="ctr"/>
            <a:endParaRPr lang="pt-BR" sz="3200" dirty="0"/>
          </a:p>
          <a:p>
            <a:pPr algn="ctr"/>
            <a:endParaRPr lang="pt-BR" sz="3600" dirty="0"/>
          </a:p>
          <a:p>
            <a:pPr algn="ctr"/>
            <a:r>
              <a:rPr lang="pt-BR" sz="3200" dirty="0"/>
              <a:t>Coordenação : Gersony Jovchelevich </a:t>
            </a:r>
          </a:p>
          <a:p>
            <a:endParaRPr lang="pt-BR" sz="3600" dirty="0"/>
          </a:p>
          <a:p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C6FF5E-7253-478B-AB43-4AE71C233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7776" y="4904836"/>
            <a:ext cx="2218220" cy="166366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C2B0FF-5A24-401D-B31F-17A8F7F2D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67" y="5480678"/>
            <a:ext cx="1924050" cy="6553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5B9262F-74E3-47E1-867E-5D64EB0C2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72" y="5553074"/>
            <a:ext cx="2061198" cy="60898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3A98DE6-B97A-4B43-94B2-08F10A155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99" y="5267441"/>
            <a:ext cx="1423281" cy="100576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325EC54-E517-4DC7-A949-F6D18D913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0" y="5389233"/>
            <a:ext cx="1819275" cy="7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2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E3FCAE-7BA0-4E33-9708-09E505E4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45" y="913395"/>
            <a:ext cx="7151384" cy="50312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948C669-AF12-4DC1-A7BA-D2FD27F9E150}"/>
              </a:ext>
            </a:extLst>
          </p:cNvPr>
          <p:cNvSpPr txBox="1"/>
          <p:nvPr/>
        </p:nvSpPr>
        <p:spPr>
          <a:xfrm>
            <a:off x="653608" y="2236170"/>
            <a:ext cx="3038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Botucatu no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312676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564C92-959A-4964-83EF-7F274802BD56}"/>
              </a:ext>
            </a:extLst>
          </p:cNvPr>
          <p:cNvSpPr txBox="1"/>
          <p:nvPr/>
        </p:nvSpPr>
        <p:spPr>
          <a:xfrm>
            <a:off x="812381" y="1406908"/>
            <a:ext cx="5492392" cy="404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Próximo às margens do Rio Tiete, o bairro de Porto Said é um dos Hotspots para observação de aves de Botucatu</a:t>
            </a:r>
            <a:endParaRPr lang="pt-BR" sz="4400" dirty="0">
              <a:latin typeface="Viner Hand ITC" panose="03070502030502020203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73E551-1B66-43A2-BBE2-B0505DCD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0575">
            <a:off x="5930526" y="1111545"/>
            <a:ext cx="5818714" cy="47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995E40-1B1E-45C5-980C-5D728132A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12" y="0"/>
            <a:ext cx="8293988" cy="6858000"/>
          </a:xfrm>
          <a:prstGeom prst="rect">
            <a:avLst/>
          </a:prstGeom>
        </p:spPr>
      </p:pic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4A59060B-CCD9-4A7B-A0A4-B7F503076725}"/>
              </a:ext>
            </a:extLst>
          </p:cNvPr>
          <p:cNvSpPr/>
          <p:nvPr/>
        </p:nvSpPr>
        <p:spPr>
          <a:xfrm rot="2178495">
            <a:off x="9815692" y="2571210"/>
            <a:ext cx="543339" cy="503583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A7C467-4CF0-4F75-B115-ED231EFCF14B}"/>
              </a:ext>
            </a:extLst>
          </p:cNvPr>
          <p:cNvSpPr txBox="1"/>
          <p:nvPr/>
        </p:nvSpPr>
        <p:spPr>
          <a:xfrm>
            <a:off x="10229704" y="2288563"/>
            <a:ext cx="165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Comunidade</a:t>
            </a:r>
          </a:p>
          <a:p>
            <a:pPr algn="ctr"/>
            <a:r>
              <a:rPr lang="pt-BR" b="1" dirty="0"/>
              <a:t>de Pescadores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1E98E2A-A89E-4F37-ACFA-351F323F71FF}"/>
              </a:ext>
            </a:extLst>
          </p:cNvPr>
          <p:cNvSpPr txBox="1"/>
          <p:nvPr/>
        </p:nvSpPr>
        <p:spPr>
          <a:xfrm>
            <a:off x="419100" y="797510"/>
            <a:ext cx="30680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Comunidade</a:t>
            </a:r>
          </a:p>
          <a:p>
            <a:pPr algn="ctr"/>
            <a:r>
              <a:rPr lang="pt-BR" sz="2400" dirty="0"/>
              <a:t>de Pescadores de Porto Said formou-se a cerca de 20 anos –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Nos meses do verão , ocorre suspensão da pesca para garantir reposição dos peixes – defeso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Outras alternativas como fonte de renda são importantes </a:t>
            </a:r>
          </a:p>
        </p:txBody>
      </p:sp>
    </p:spTree>
    <p:extLst>
      <p:ext uri="{BB962C8B-B14F-4D97-AF65-F5344CB8AC3E}">
        <p14:creationId xmlns:p14="http://schemas.microsoft.com/office/powerpoint/2010/main" val="39579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564C92-959A-4964-83EF-7F274802BD56}"/>
              </a:ext>
            </a:extLst>
          </p:cNvPr>
          <p:cNvSpPr txBox="1"/>
          <p:nvPr/>
        </p:nvSpPr>
        <p:spPr>
          <a:xfrm>
            <a:off x="643042" y="851050"/>
            <a:ext cx="10905916" cy="5221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Objetivos gerais do projeto : 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Despertar o olhar da comunidade de pescadores para a oportunidade, do turismo de observação</a:t>
            </a: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</a:t>
            </a: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aves na região 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Criar de rede de apoio local para a pratica do Aviturismo de forma a explorar todo potencial local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Promover a conservação do ambiente: observação de </a:t>
            </a: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aves como aliada na conservação</a:t>
            </a: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Desenvolver opções para sustentabilidade econômica das famílias, especialmente durante o defeso 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9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575566ED-AB04-4C5C-82EE-2807572C4A6B}"/>
              </a:ext>
            </a:extLst>
          </p:cNvPr>
          <p:cNvSpPr txBox="1"/>
          <p:nvPr/>
        </p:nvSpPr>
        <p:spPr>
          <a:xfrm>
            <a:off x="978608" y="4095773"/>
            <a:ext cx="9654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Inicio: outubro de 2022</a:t>
            </a:r>
          </a:p>
          <a:p>
            <a:pPr algn="ctr"/>
            <a:r>
              <a:rPr lang="pt-BR" sz="4000" dirty="0"/>
              <a:t>Contando com presença e apoio da Secretária de Turismo e Secretário do Verde e Agricultura do município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2EFD59E-AAE3-4702-9D91-453FDEBF5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08" y="699451"/>
            <a:ext cx="4289256" cy="321694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F5D3ABF-CFD3-4637-86D0-A292FBB1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37" y="699450"/>
            <a:ext cx="4289257" cy="32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3E86717-44AD-412A-A64C-F5F053571B5C}"/>
              </a:ext>
            </a:extLst>
          </p:cNvPr>
          <p:cNvSpPr txBox="1"/>
          <p:nvPr/>
        </p:nvSpPr>
        <p:spPr>
          <a:xfrm>
            <a:off x="3071003" y="722422"/>
            <a:ext cx="6090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Primeiros passos : Diagnóstico e apresentação do projeto e convite aos moradores locais</a:t>
            </a:r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8F78DD-32D9-4EC2-9A41-9E161CEE5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5" y="2771769"/>
            <a:ext cx="4589335" cy="34420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4B233A-D18C-4D60-A159-B31770D2B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726829"/>
            <a:ext cx="4649255" cy="34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663B45A-7FD6-42F7-AB7B-EC8FCB0BC29C}"/>
              </a:ext>
            </a:extLst>
          </p:cNvPr>
          <p:cNvSpPr txBox="1"/>
          <p:nvPr/>
        </p:nvSpPr>
        <p:spPr>
          <a:xfrm>
            <a:off x="3670852" y="469396"/>
            <a:ext cx="4850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Oficina de identificação e alinhamento com moradores locais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1E020A-3ADB-4460-8B00-6963FBCD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3" y="2291090"/>
            <a:ext cx="5176127" cy="3882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81D0EA-13D7-4026-9DD4-4E827801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80" y="2291091"/>
            <a:ext cx="5124368" cy="38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3E86717-44AD-412A-A64C-F5F053571B5C}"/>
              </a:ext>
            </a:extLst>
          </p:cNvPr>
          <p:cNvSpPr txBox="1"/>
          <p:nvPr/>
        </p:nvSpPr>
        <p:spPr>
          <a:xfrm>
            <a:off x="793630" y="618906"/>
            <a:ext cx="4882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Formando guias-condutores : Mapeando roteiros e espécies com a comunidade </a:t>
            </a:r>
            <a:r>
              <a:rPr lang="pt-BR" sz="2800" dirty="0"/>
              <a:t>...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D1ED2B-288D-4339-A780-233E72B30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9" y="3398307"/>
            <a:ext cx="4100876" cy="30756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AB3487-DC6C-4731-AD7C-F170F3313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29" y="3359908"/>
            <a:ext cx="4152181" cy="31063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C7EC16-2152-42C2-96E2-405F5636A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91742"/>
            <a:ext cx="4738210" cy="26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3743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395</Words>
  <Application>Microsoft Office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Viner Hand ITC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Gersony jovchelevich</dc:creator>
  <cp:lastModifiedBy>Gersony jovchelevich</cp:lastModifiedBy>
  <cp:revision>17</cp:revision>
  <cp:lastPrinted>2022-06-02T19:59:52Z</cp:lastPrinted>
  <dcterms:created xsi:type="dcterms:W3CDTF">2022-06-01T16:01:25Z</dcterms:created>
  <dcterms:modified xsi:type="dcterms:W3CDTF">2022-12-07T15:03:00Z</dcterms:modified>
</cp:coreProperties>
</file>